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648" r:id="rId1"/>
  </p:sldMasterIdLst>
  <p:notesMasterIdLst>
    <p:notesMasterId r:id="rId36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5" r:id="rId9"/>
    <p:sldId id="292" r:id="rId10"/>
    <p:sldId id="274" r:id="rId11"/>
    <p:sldId id="269" r:id="rId12"/>
    <p:sldId id="277" r:id="rId13"/>
    <p:sldId id="288" r:id="rId14"/>
    <p:sldId id="270" r:id="rId15"/>
    <p:sldId id="273" r:id="rId16"/>
    <p:sldId id="266" r:id="rId17"/>
    <p:sldId id="287" r:id="rId18"/>
    <p:sldId id="268" r:id="rId19"/>
    <p:sldId id="289" r:id="rId20"/>
    <p:sldId id="290" r:id="rId21"/>
    <p:sldId id="291" r:id="rId22"/>
    <p:sldId id="267" r:id="rId23"/>
    <p:sldId id="271" r:id="rId24"/>
    <p:sldId id="272" r:id="rId25"/>
    <p:sldId id="264" r:id="rId26"/>
    <p:sldId id="280" r:id="rId27"/>
    <p:sldId id="281" r:id="rId28"/>
    <p:sldId id="282" r:id="rId29"/>
    <p:sldId id="283" r:id="rId30"/>
    <p:sldId id="284" r:id="rId31"/>
    <p:sldId id="285" r:id="rId32"/>
    <p:sldId id="296" r:id="rId33"/>
    <p:sldId id="295" r:id="rId34"/>
    <p:sldId id="286" r:id="rId3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DBA1A-2240-450D-88EA-E7AF79083A3D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116A46-20B1-4A96-854A-E629DDFD0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305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rtl="0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BF0DF-1A0E-4EDA-9249-52A93A19ADF2}" type="datetime1">
              <a:rPr lang="ar-SA" smtClean="0"/>
              <a:t>03/03/1437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61959923"/>
      </p:ext>
    </p:extLst>
  </p:cSld>
  <p:clrMapOvr>
    <a:masterClrMapping/>
  </p:clrMapOvr>
  <p:transition spd="slow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10FC0-D5BC-4C61-ADCE-28945A0EBF03}" type="datetime1">
              <a:rPr lang="ar-SA" smtClean="0"/>
              <a:t>03/03/1437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47384604"/>
      </p:ext>
    </p:extLst>
  </p:cSld>
  <p:clrMapOvr>
    <a:masterClrMapping/>
  </p:clrMapOvr>
  <p:transition spd="slow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714CA-2869-49CE-918D-414C18EED0AE}" type="datetime1">
              <a:rPr lang="ar-SA" smtClean="0"/>
              <a:t>03/03/1437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25601324"/>
      </p:ext>
    </p:extLst>
  </p:cSld>
  <p:clrMapOvr>
    <a:masterClrMapping/>
  </p:clrMapOvr>
  <p:transition spd="slow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1BD13-EEE1-40CC-A9B3-FC99556E1B6E}" type="datetime1">
              <a:rPr lang="ar-SA" smtClean="0"/>
              <a:t>03/03/1437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74206988"/>
      </p:ext>
    </p:extLst>
  </p:cSld>
  <p:clrMapOvr>
    <a:masterClrMapping/>
  </p:clrMapOvr>
  <p:transition spd="slow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A8FB6-2E48-446B-9736-050CD1594922}" type="datetime1">
              <a:rPr lang="ar-SA" smtClean="0"/>
              <a:t>03/03/1437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3398567"/>
      </p:ext>
    </p:extLst>
  </p:cSld>
  <p:clrMapOvr>
    <a:masterClrMapping/>
  </p:clrMapOvr>
  <p:transition spd="slow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F3C75-ED0B-4F49-B388-1B12F828C5CB}" type="datetime1">
              <a:rPr lang="ar-SA" smtClean="0"/>
              <a:t>03/03/1437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1738636"/>
      </p:ext>
    </p:extLst>
  </p:cSld>
  <p:clrMapOvr>
    <a:masterClrMapping/>
  </p:clrMapOvr>
  <p:transition spd="slow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D3F50-78FD-463B-A452-0DC6472F88F3}" type="datetime1">
              <a:rPr lang="ar-SA" smtClean="0"/>
              <a:t>03/03/1437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94516743"/>
      </p:ext>
    </p:extLst>
  </p:cSld>
  <p:clrMapOvr>
    <a:masterClrMapping/>
  </p:clrMapOvr>
  <p:transition spd="slow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3EAD-7857-4333-9E0A-4B9366348271}" type="datetime1">
              <a:rPr lang="ar-SA" smtClean="0"/>
              <a:t>03/03/1437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96908984"/>
      </p:ext>
    </p:extLst>
  </p:cSld>
  <p:clrMapOvr>
    <a:masterClrMapping/>
  </p:clrMapOvr>
  <p:transition spd="slow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E34A-B308-40EC-92D0-FA32F3CB243B}" type="datetime1">
              <a:rPr lang="ar-SA" smtClean="0"/>
              <a:t>03/03/1437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52332560"/>
      </p:ext>
    </p:extLst>
  </p:cSld>
  <p:clrMapOvr>
    <a:masterClrMapping/>
  </p:clrMapOvr>
  <p:transition spd="slow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F5910-11B2-4992-815F-B4DF50C4D79A}" type="datetime1">
              <a:rPr lang="ar-SA" smtClean="0"/>
              <a:t>03/03/1437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43301685"/>
      </p:ext>
    </p:extLst>
  </p:cSld>
  <p:clrMapOvr>
    <a:masterClrMapping/>
  </p:clrMapOvr>
  <p:transition spd="slow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04C19-55A5-4AAD-A834-0F038495544C}" type="datetime1">
              <a:rPr lang="ar-SA" smtClean="0"/>
              <a:t>03/03/1437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73003129"/>
      </p:ext>
    </p:extLst>
  </p:cSld>
  <p:clrMapOvr>
    <a:masterClrMapping/>
  </p:clrMapOvr>
  <p:transition spd="slow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583C3-AAA3-49E6-B94D-2C304B47C07A}" type="datetime1">
              <a:rPr lang="ar-SA" smtClean="0"/>
              <a:t>03/03/1437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C2FC4-FE64-4451-B34C-16FFC24E5A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57015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 dir="r"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1628801"/>
            <a:ext cx="8568952" cy="1728192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Cystitis &amp; Pyelonephritis</a:t>
            </a:r>
            <a:endParaRPr lang="ar-SA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156" y="3645024"/>
            <a:ext cx="8352928" cy="864096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Abdelaty Shawky</a:t>
            </a:r>
          </a:p>
          <a:p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Associate professor of pathology</a:t>
            </a:r>
            <a:endParaRPr lang="ar-SA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ashawky\Desktop\mcst 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4664"/>
            <a:ext cx="262890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43588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Hemorrhagic cystitis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280920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10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5895323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507288" cy="5976664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100" b="1" dirty="0">
                <a:solidFill>
                  <a:srgbClr val="FF0000"/>
                </a:solidFill>
              </a:rPr>
              <a:t>2. Suppurative cystitis: 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Caused by pyogenic bacterial infection.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Accumulation </a:t>
            </a:r>
            <a:r>
              <a:rPr lang="en-US" dirty="0"/>
              <a:t>of large amounts of suppurative exudate </a:t>
            </a:r>
            <a:r>
              <a:rPr lang="en-US" dirty="0" smtClean="0"/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4100" b="1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4100" b="1" dirty="0" smtClean="0">
                <a:solidFill>
                  <a:srgbClr val="FF0000"/>
                </a:solidFill>
              </a:rPr>
              <a:t>3. </a:t>
            </a:r>
            <a:r>
              <a:rPr lang="en-US" sz="4100" b="1" dirty="0">
                <a:solidFill>
                  <a:srgbClr val="FF0000"/>
                </a:solidFill>
              </a:rPr>
              <a:t>Follicular cystitis: </a:t>
            </a:r>
            <a:r>
              <a:rPr lang="en-US" dirty="0"/>
              <a:t>Characterized by the aggregation of lymphocytes into lymphoid follicles within the bladder mucosa and underlying wall.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 </a:t>
            </a:r>
            <a:endParaRPr lang="en-US" dirty="0"/>
          </a:p>
          <a:p>
            <a:pPr>
              <a:lnSpc>
                <a:spcPct val="150000"/>
              </a:lnSpc>
            </a:pPr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11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3110713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0"/>
            <a:ext cx="9144000" cy="685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12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951639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Follicular cystitis</a:t>
            </a:r>
            <a:endParaRPr lang="ar-S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1196752"/>
            <a:ext cx="7618413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13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6991407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76672"/>
            <a:ext cx="8640960" cy="619268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100" b="1" dirty="0" smtClean="0">
                <a:solidFill>
                  <a:srgbClr val="FF0000"/>
                </a:solidFill>
              </a:rPr>
              <a:t>4. </a:t>
            </a:r>
            <a:r>
              <a:rPr lang="en-US" sz="4100" b="1" dirty="0" err="1">
                <a:solidFill>
                  <a:srgbClr val="FF0000"/>
                </a:solidFill>
              </a:rPr>
              <a:t>Eosinophilic</a:t>
            </a:r>
            <a:r>
              <a:rPr lang="en-US" sz="4100" b="1" dirty="0">
                <a:solidFill>
                  <a:srgbClr val="FF0000"/>
                </a:solidFill>
              </a:rPr>
              <a:t> cystitis: </a:t>
            </a:r>
            <a:endParaRPr lang="en-US" sz="4100" b="1" dirty="0" smtClean="0">
              <a:solidFill>
                <a:srgbClr val="FF0000"/>
              </a:solidFill>
            </a:endParaRP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en-US" dirty="0" smtClean="0"/>
              <a:t>Manifested </a:t>
            </a:r>
            <a:r>
              <a:rPr lang="en-US" dirty="0"/>
              <a:t>by infiltration of the submucosa </a:t>
            </a:r>
            <a:r>
              <a:rPr lang="en-US" dirty="0" smtClean="0"/>
              <a:t>by </a:t>
            </a:r>
            <a:r>
              <a:rPr lang="en-US" dirty="0" err="1" smtClean="0"/>
              <a:t>eosinophils</a:t>
            </a:r>
            <a:r>
              <a:rPr lang="en-US" dirty="0" smtClean="0"/>
              <a:t> </a:t>
            </a:r>
            <a:r>
              <a:rPr lang="en-US" dirty="0"/>
              <a:t>together with fibrosis and occasionally giant cells. </a:t>
            </a:r>
            <a:endParaRPr lang="en-US" dirty="0" smtClean="0"/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en-US" dirty="0" smtClean="0"/>
              <a:t>Most </a:t>
            </a:r>
            <a:r>
              <a:rPr lang="en-US" dirty="0"/>
              <a:t>cases of </a:t>
            </a:r>
            <a:r>
              <a:rPr lang="en-US" dirty="0" err="1"/>
              <a:t>eosinophilic</a:t>
            </a:r>
            <a:r>
              <a:rPr lang="en-US" dirty="0"/>
              <a:t> cystitis represent nonspecific </a:t>
            </a:r>
            <a:r>
              <a:rPr lang="en-US" dirty="0" err="1"/>
              <a:t>subacute</a:t>
            </a:r>
            <a:r>
              <a:rPr lang="en-US" dirty="0"/>
              <a:t> inflammation, although, rarely, these lesions are manifestations of a systemic allergic disorder. </a:t>
            </a:r>
            <a:endParaRPr lang="ar-SA" dirty="0"/>
          </a:p>
          <a:p>
            <a:pPr>
              <a:lnSpc>
                <a:spcPct val="150000"/>
              </a:lnSpc>
            </a:pPr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14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297666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dirty="0" smtClean="0"/>
              <a:t>Eosinophilic cystitis</a:t>
            </a:r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4022"/>
            <a:ext cx="8280920" cy="547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15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414533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48680"/>
            <a:ext cx="8568952" cy="583264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4300" b="1" dirty="0" smtClean="0">
                <a:solidFill>
                  <a:srgbClr val="FF0000"/>
                </a:solidFill>
              </a:rPr>
              <a:t>5. Interstitial </a:t>
            </a:r>
            <a:r>
              <a:rPr lang="en-US" sz="4300" b="1" dirty="0">
                <a:solidFill>
                  <a:srgbClr val="FF0000"/>
                </a:solidFill>
              </a:rPr>
              <a:t>Cystitis (</a:t>
            </a:r>
            <a:r>
              <a:rPr lang="en-US" sz="4300" b="1" dirty="0" err="1">
                <a:solidFill>
                  <a:srgbClr val="FF0000"/>
                </a:solidFill>
              </a:rPr>
              <a:t>Hunner</a:t>
            </a:r>
            <a:r>
              <a:rPr lang="en-US" sz="4300" b="1" dirty="0">
                <a:solidFill>
                  <a:srgbClr val="FF0000"/>
                </a:solidFill>
              </a:rPr>
              <a:t> Ulcer</a:t>
            </a:r>
            <a:r>
              <a:rPr lang="en-US" sz="4300" b="1" dirty="0" smtClean="0">
                <a:solidFill>
                  <a:srgbClr val="FF0000"/>
                </a:solidFill>
              </a:rPr>
              <a:t>):</a:t>
            </a:r>
            <a:endParaRPr lang="en-US" sz="43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/>
              <a:t>This is a persistent, painful form of chronic cystitis occurring most frequently in women and associated with inflammation and fibrosis of all layers of the bladder </a:t>
            </a:r>
            <a:r>
              <a:rPr lang="en-US" dirty="0" smtClean="0"/>
              <a:t>wall.</a:t>
            </a:r>
          </a:p>
          <a:p>
            <a:pPr>
              <a:lnSpc>
                <a:spcPct val="150000"/>
              </a:lnSpc>
            </a:pPr>
            <a:r>
              <a:rPr lang="en-US" dirty="0"/>
              <a:t>The condition is of </a:t>
            </a:r>
            <a:r>
              <a:rPr lang="en-US" u="sng" dirty="0"/>
              <a:t>unknown etiology but is thought to be of autoimmune origin</a:t>
            </a:r>
            <a:r>
              <a:rPr lang="en-US" dirty="0"/>
              <a:t>, particularly because it is sometimes </a:t>
            </a:r>
            <a:r>
              <a:rPr lang="en-US" dirty="0" smtClean="0"/>
              <a:t>associated with other </a:t>
            </a:r>
            <a:r>
              <a:rPr lang="en-US" dirty="0"/>
              <a:t>autoimmune disorders</a:t>
            </a:r>
            <a:r>
              <a:rPr lang="en-US" dirty="0" smtClean="0"/>
              <a:t>.</a:t>
            </a:r>
          </a:p>
          <a:p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16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7250332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It is characterized clinically by intermittent, </a:t>
            </a:r>
            <a:r>
              <a:rPr lang="en-US" dirty="0" smtClean="0"/>
              <a:t>severe</a:t>
            </a:r>
            <a:r>
              <a:rPr lang="en-US" dirty="0"/>
              <a:t>, </a:t>
            </a:r>
            <a:r>
              <a:rPr lang="en-US" dirty="0" err="1"/>
              <a:t>suprapubic</a:t>
            </a:r>
            <a:r>
              <a:rPr lang="en-US" dirty="0"/>
              <a:t> pain, </a:t>
            </a:r>
            <a:r>
              <a:rPr lang="en-US" dirty="0" smtClean="0"/>
              <a:t>frequency</a:t>
            </a:r>
            <a:r>
              <a:rPr lang="en-US" dirty="0"/>
              <a:t>, urgency, hematuria, and dysuria without evidence of bacterial infection. 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Some </a:t>
            </a:r>
            <a:r>
              <a:rPr lang="en-US" dirty="0"/>
              <a:t>but not all patients exhibit morphologic features of chronic mucosal ulcers (</a:t>
            </a:r>
            <a:r>
              <a:rPr lang="en-US" i="1" dirty="0" err="1"/>
              <a:t>Hunner</a:t>
            </a:r>
            <a:r>
              <a:rPr lang="en-US" i="1" dirty="0"/>
              <a:t> ulcers</a:t>
            </a:r>
            <a:r>
              <a:rPr lang="en-US" dirty="0"/>
              <a:t>). </a:t>
            </a:r>
          </a:p>
          <a:p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17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3687819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363272" cy="543346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i="1" u="sng" dirty="0" smtClean="0">
                <a:solidFill>
                  <a:srgbClr val="C00000"/>
                </a:solidFill>
              </a:rPr>
              <a:t>* Microscopically</a:t>
            </a:r>
            <a:r>
              <a:rPr lang="en-US" sz="3600" b="1" i="1" u="sng" dirty="0">
                <a:solidFill>
                  <a:srgbClr val="C00000"/>
                </a:solidFill>
              </a:rPr>
              <a:t>: </a:t>
            </a:r>
            <a:r>
              <a:rPr lang="en-US" sz="3600" b="1" i="1" u="sng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Inflammatory </a:t>
            </a:r>
            <a:r>
              <a:rPr lang="en-US" dirty="0"/>
              <a:t>cells and granulation </a:t>
            </a:r>
            <a:r>
              <a:rPr lang="en-US" dirty="0" smtClean="0"/>
              <a:t>tissue </a:t>
            </a:r>
            <a:r>
              <a:rPr lang="en-US" dirty="0"/>
              <a:t>involve the mucosa, lamina </a:t>
            </a:r>
            <a:r>
              <a:rPr lang="en-US" dirty="0" err="1"/>
              <a:t>propria</a:t>
            </a:r>
            <a:r>
              <a:rPr lang="en-US" dirty="0"/>
              <a:t>, and </a:t>
            </a:r>
            <a:r>
              <a:rPr lang="en-US" dirty="0" err="1" smtClean="0"/>
              <a:t>muscularis</a:t>
            </a:r>
            <a:r>
              <a:rPr lang="en-US" dirty="0" smtClean="0"/>
              <a:t> mucosa, with  prominent </a:t>
            </a:r>
            <a:r>
              <a:rPr lang="en-US" i="1" dirty="0" smtClean="0"/>
              <a:t>mast cells</a:t>
            </a:r>
            <a:r>
              <a:rPr lang="en-US" dirty="0" smtClean="0"/>
              <a:t>. </a:t>
            </a:r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18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4927908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336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Interstitial cystitis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2" y="1052736"/>
            <a:ext cx="8176749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19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6415738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algn="l"/>
            <a:r>
              <a:rPr lang="en-US" b="1" i="1" u="sng" dirty="0" smtClean="0">
                <a:solidFill>
                  <a:srgbClr val="C00000"/>
                </a:solidFill>
              </a:rPr>
              <a:t>* Predisposing factors: </a:t>
            </a:r>
            <a:endParaRPr lang="ar-SA" b="1" i="1" u="sng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76064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B</a:t>
            </a:r>
            <a:r>
              <a:rPr lang="en-US" sz="3600" dirty="0" smtClean="0"/>
              <a:t>ladder calculi.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U</a:t>
            </a:r>
            <a:r>
              <a:rPr lang="en-US" sz="3600" dirty="0" smtClean="0"/>
              <a:t>rinary obstruction.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D</a:t>
            </a:r>
            <a:r>
              <a:rPr lang="en-US" sz="3600" dirty="0" smtClean="0"/>
              <a:t>iabetes mellitus.</a:t>
            </a:r>
          </a:p>
          <a:p>
            <a:pPr>
              <a:lnSpc>
                <a:spcPct val="150000"/>
              </a:lnSpc>
            </a:pPr>
            <a:r>
              <a:rPr lang="en-US" sz="3600" dirty="0" smtClean="0"/>
              <a:t>Instrumentation.</a:t>
            </a:r>
          </a:p>
          <a:p>
            <a:pPr>
              <a:lnSpc>
                <a:spcPct val="150000"/>
              </a:lnSpc>
            </a:pPr>
            <a:r>
              <a:rPr lang="en-US" sz="3600" dirty="0" smtClean="0"/>
              <a:t>immune </a:t>
            </a:r>
            <a:r>
              <a:rPr lang="en-US" sz="3600" dirty="0"/>
              <a:t>deficiency. </a:t>
            </a:r>
            <a:endParaRPr lang="en-US" sz="3600" dirty="0" smtClean="0"/>
          </a:p>
          <a:p>
            <a:pPr>
              <a:lnSpc>
                <a:spcPct val="150000"/>
              </a:lnSpc>
            </a:pPr>
            <a:r>
              <a:rPr lang="en-US" sz="3600" dirty="0" smtClean="0"/>
              <a:t>Patients </a:t>
            </a:r>
            <a:r>
              <a:rPr lang="en-US" sz="3600" dirty="0"/>
              <a:t>receiving </a:t>
            </a:r>
            <a:r>
              <a:rPr lang="en-US" sz="3600" i="1" dirty="0"/>
              <a:t>cytotoxic antitumor drugs</a:t>
            </a:r>
            <a:r>
              <a:rPr lang="en-US" sz="3600" dirty="0"/>
              <a:t>, such as </a:t>
            </a:r>
            <a:r>
              <a:rPr lang="en-US" sz="3600" dirty="0" smtClean="0"/>
              <a:t>cyclophosphamide.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Women are more likely to develop cystitis as a result of their shorter urethra. </a:t>
            </a:r>
          </a:p>
          <a:p>
            <a:pPr marL="0" indent="0">
              <a:lnSpc>
                <a:spcPct val="150000"/>
              </a:lnSpc>
              <a:buNone/>
            </a:pPr>
            <a:endParaRPr lang="ar-SA" dirty="0"/>
          </a:p>
          <a:p>
            <a:pPr>
              <a:lnSpc>
                <a:spcPct val="150000"/>
              </a:lnSpc>
            </a:pP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492407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Interstitial cystitis</a:t>
            </a:r>
            <a:endParaRPr lang="ar-SA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208912" cy="5076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20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734819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71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ight Arrow 3"/>
          <p:cNvSpPr/>
          <p:nvPr/>
        </p:nvSpPr>
        <p:spPr>
          <a:xfrm rot="18302494">
            <a:off x="5186063" y="4502193"/>
            <a:ext cx="146644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Mast cell</a:t>
            </a:r>
            <a:endParaRPr lang="ar-S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21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6691535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6. </a:t>
            </a:r>
            <a:r>
              <a:rPr lang="en-US" sz="3600" b="1" dirty="0" err="1" smtClean="0">
                <a:solidFill>
                  <a:srgbClr val="FF0000"/>
                </a:solidFill>
              </a:rPr>
              <a:t>Polypoid</a:t>
            </a:r>
            <a:r>
              <a:rPr lang="en-US" sz="3600" b="1" dirty="0" smtClean="0">
                <a:solidFill>
                  <a:srgbClr val="FF0000"/>
                </a:solidFill>
              </a:rPr>
              <a:t> Cystitis: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endParaRPr lang="en-US" sz="36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 smtClean="0"/>
              <a:t>Resulting </a:t>
            </a:r>
            <a:r>
              <a:rPr lang="en-US" dirty="0"/>
              <a:t>from irritation to the bladder </a:t>
            </a:r>
            <a:r>
              <a:rPr lang="en-US" dirty="0" smtClean="0"/>
              <a:t>mucosa usually by </a:t>
            </a:r>
            <a:r>
              <a:rPr lang="en-US" dirty="0"/>
              <a:t>indwelling </a:t>
            </a:r>
            <a:r>
              <a:rPr lang="en-US" dirty="0" smtClean="0"/>
              <a:t>catheters.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The </a:t>
            </a:r>
            <a:r>
              <a:rPr lang="en-US" dirty="0" err="1"/>
              <a:t>urothelium</a:t>
            </a:r>
            <a:r>
              <a:rPr lang="en-US" dirty="0"/>
              <a:t> is thrown into </a:t>
            </a:r>
            <a:r>
              <a:rPr lang="en-US" dirty="0" smtClean="0"/>
              <a:t>broad </a:t>
            </a:r>
            <a:r>
              <a:rPr lang="en-US" dirty="0" err="1"/>
              <a:t>polypoid</a:t>
            </a:r>
            <a:r>
              <a:rPr lang="en-US" dirty="0"/>
              <a:t> projections as a result of marked </a:t>
            </a:r>
            <a:r>
              <a:rPr lang="en-US" dirty="0" err="1"/>
              <a:t>submucosal</a:t>
            </a:r>
            <a:r>
              <a:rPr lang="en-US" dirty="0"/>
              <a:t> edema. </a:t>
            </a:r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22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5435451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</a:rPr>
              <a:t>Polypoid</a:t>
            </a:r>
            <a:r>
              <a:rPr lang="en-US" sz="3600" b="1" dirty="0" smtClean="0">
                <a:solidFill>
                  <a:srgbClr val="FF0000"/>
                </a:solidFill>
              </a:rPr>
              <a:t> cystitis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640960" cy="547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23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8682216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</a:rPr>
              <a:t>Polypoid</a:t>
            </a:r>
            <a:r>
              <a:rPr lang="en-US" sz="4000" dirty="0" smtClean="0">
                <a:solidFill>
                  <a:srgbClr val="FF0000"/>
                </a:solidFill>
              </a:rPr>
              <a:t> cystitis</a:t>
            </a:r>
            <a:endParaRPr lang="ar-SA" sz="40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424936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24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9471603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20688"/>
            <a:ext cx="8784976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100" b="1" dirty="0" smtClean="0">
                <a:solidFill>
                  <a:srgbClr val="FF0000"/>
                </a:solidFill>
              </a:rPr>
              <a:t>7. Chronic cystitis: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D</a:t>
            </a:r>
            <a:r>
              <a:rPr lang="en-US" dirty="0" smtClean="0"/>
              <a:t>ue </a:t>
            </a:r>
            <a:r>
              <a:rPr lang="en-US" dirty="0"/>
              <a:t>to </a:t>
            </a:r>
            <a:r>
              <a:rPr lang="en-US" dirty="0" smtClean="0"/>
              <a:t>persistent infection.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The mucosa appears </a:t>
            </a:r>
            <a:r>
              <a:rPr lang="en-US" dirty="0"/>
              <a:t>red, friable, granular, </a:t>
            </a:r>
            <a:r>
              <a:rPr lang="en-US" dirty="0" smtClean="0"/>
              <a:t>sometimes with </a:t>
            </a:r>
            <a:r>
              <a:rPr lang="en-US" dirty="0"/>
              <a:t>ulcerated </a:t>
            </a:r>
            <a:r>
              <a:rPr lang="en-US" dirty="0" smtClean="0"/>
              <a:t>surface and fibrous </a:t>
            </a:r>
            <a:r>
              <a:rPr lang="en-US" dirty="0"/>
              <a:t>thickening </a:t>
            </a:r>
            <a:r>
              <a:rPr lang="en-US" dirty="0" smtClean="0"/>
              <a:t>of the wall with consequent inelasticity </a:t>
            </a:r>
            <a:r>
              <a:rPr lang="en-US" dirty="0"/>
              <a:t>of the bladder wall. 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25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9504450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Pyelonephritis </a:t>
            </a:r>
            <a:endParaRPr lang="ar-SA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26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8740018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500" b="1" i="1" u="sng" dirty="0">
                <a:solidFill>
                  <a:srgbClr val="C00000"/>
                </a:solidFill>
              </a:rPr>
              <a:t>*</a:t>
            </a:r>
            <a:r>
              <a:rPr lang="en-US" sz="3500" b="1" i="1" u="sng" dirty="0" err="1">
                <a:solidFill>
                  <a:srgbClr val="C00000"/>
                </a:solidFill>
              </a:rPr>
              <a:t>Def</a:t>
            </a:r>
            <a:r>
              <a:rPr lang="en-US" sz="3500" b="1" i="1" u="sng" dirty="0">
                <a:solidFill>
                  <a:srgbClr val="C00000"/>
                </a:solidFill>
              </a:rPr>
              <a:t>:</a:t>
            </a:r>
            <a:r>
              <a:rPr lang="en-US" sz="3500" dirty="0">
                <a:solidFill>
                  <a:srgbClr val="C00000"/>
                </a:solidFill>
              </a:rPr>
              <a:t> </a:t>
            </a:r>
            <a:r>
              <a:rPr lang="en-US" dirty="0"/>
              <a:t>inflammation of the renal pelvis and renal interstitium.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500" b="1" i="1" u="sng" dirty="0">
                <a:solidFill>
                  <a:srgbClr val="C00000"/>
                </a:solidFill>
              </a:rPr>
              <a:t>* Predisposing </a:t>
            </a:r>
            <a:r>
              <a:rPr lang="en-US" sz="3500" b="1" i="1" u="sng" dirty="0" smtClean="0">
                <a:solidFill>
                  <a:srgbClr val="C00000"/>
                </a:solidFill>
              </a:rPr>
              <a:t>factors</a:t>
            </a:r>
            <a:r>
              <a:rPr lang="en-US" sz="3500" b="1" i="1" u="sng" dirty="0">
                <a:solidFill>
                  <a:srgbClr val="C00000"/>
                </a:solidFill>
              </a:rPr>
              <a:t>:</a:t>
            </a:r>
            <a:endParaRPr lang="en-US" sz="3500" dirty="0">
              <a:solidFill>
                <a:srgbClr val="C00000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dirty="0"/>
              <a:t>D.M </a:t>
            </a:r>
          </a:p>
          <a:p>
            <a:pPr lvl="0">
              <a:lnSpc>
                <a:spcPct val="150000"/>
              </a:lnSpc>
            </a:pPr>
            <a:r>
              <a:rPr lang="en-US" dirty="0"/>
              <a:t>Urinary tract obstruction</a:t>
            </a:r>
          </a:p>
          <a:p>
            <a:pPr lvl="0">
              <a:lnSpc>
                <a:spcPct val="150000"/>
              </a:lnSpc>
            </a:pPr>
            <a:r>
              <a:rPr lang="en-US" dirty="0"/>
              <a:t>Females: due to short wide urethra</a:t>
            </a:r>
          </a:p>
          <a:p>
            <a:pPr lvl="0">
              <a:lnSpc>
                <a:spcPct val="150000"/>
              </a:lnSpc>
            </a:pPr>
            <a:r>
              <a:rPr lang="en-US" dirty="0"/>
              <a:t>Congenital </a:t>
            </a:r>
            <a:r>
              <a:rPr lang="en-US" dirty="0" err="1"/>
              <a:t>vesico-uretral</a:t>
            </a:r>
            <a:r>
              <a:rPr lang="en-US" dirty="0"/>
              <a:t> reflux </a:t>
            </a:r>
          </a:p>
          <a:p>
            <a:pPr lvl="0">
              <a:lnSpc>
                <a:spcPct val="150000"/>
              </a:lnSpc>
            </a:pPr>
            <a:r>
              <a:rPr lang="en-US" dirty="0"/>
              <a:t>Immunosuppression.</a:t>
            </a:r>
          </a:p>
          <a:p>
            <a:pPr>
              <a:lnSpc>
                <a:spcPct val="150000"/>
              </a:lnSpc>
            </a:pPr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27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1773946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Organism: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/>
              <a:t>E. coli (most common), staph, pseudomonas  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Routes:</a:t>
            </a:r>
          </a:p>
          <a:p>
            <a:pPr lvl="0"/>
            <a:r>
              <a:rPr lang="en-US" dirty="0"/>
              <a:t> </a:t>
            </a:r>
            <a:r>
              <a:rPr lang="en-US" dirty="0" smtClean="0"/>
              <a:t>Ascending.</a:t>
            </a:r>
            <a:endParaRPr lang="en-US" dirty="0"/>
          </a:p>
          <a:p>
            <a:pPr lvl="0"/>
            <a:r>
              <a:rPr lang="en-US" dirty="0" err="1"/>
              <a:t>Haematogenous</a:t>
            </a:r>
            <a:r>
              <a:rPr lang="en-US" dirty="0"/>
              <a:t> (rare).</a:t>
            </a:r>
          </a:p>
          <a:p>
            <a:endParaRPr lang="ar-SA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01009"/>
            <a:ext cx="5448648" cy="281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28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3849307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3191607"/>
              </p:ext>
            </p:extLst>
          </p:nvPr>
        </p:nvGraphicFramePr>
        <p:xfrm>
          <a:off x="1115616" y="188640"/>
          <a:ext cx="6912768" cy="6594144"/>
        </p:xfrm>
        <a:graphic>
          <a:graphicData uri="http://schemas.openxmlformats.org/drawingml/2006/table">
            <a:tbl>
              <a:tblPr/>
              <a:tblGrid>
                <a:gridCol w="3310079"/>
                <a:gridCol w="3602689"/>
              </a:tblGrid>
              <a:tr h="355406">
                <a:tc>
                  <a:txBody>
                    <a:bodyPr/>
                    <a:lstStyle/>
                    <a:p>
                      <a:pPr marL="36195" marR="36195"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6225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MS Mincho"/>
                          <a:cs typeface="Traditional Arabic"/>
                        </a:rPr>
                        <a:t>Acute pyelonephritis</a:t>
                      </a:r>
                      <a:endParaRPr lang="en-US" sz="20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raditional Arabic"/>
                      </a:endParaRPr>
                    </a:p>
                  </a:txBody>
                  <a:tcPr marL="47145" marR="471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6225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MS Mincho"/>
                          <a:cs typeface="Traditional Arabic"/>
                        </a:rPr>
                        <a:t>Chronic pyelonephritis</a:t>
                      </a:r>
                      <a:endParaRPr lang="en-US" sz="20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MS Mincho"/>
                        <a:cs typeface="Traditional Arabic"/>
                      </a:endParaRPr>
                    </a:p>
                  </a:txBody>
                  <a:tcPr marL="47145" marR="471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406">
                <a:tc gridSpan="2">
                  <a:txBody>
                    <a:bodyPr/>
                    <a:lstStyle/>
                    <a:p>
                      <a:pPr marR="540385"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MS Mincho"/>
                          <a:cs typeface="Traditional Arabic"/>
                        </a:rPr>
                        <a:t>           * NE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</a:txBody>
                  <a:tcPr marL="47145" marR="471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795886">
                <a:tc>
                  <a:txBody>
                    <a:bodyPr/>
                    <a:lstStyle/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76225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1. </a:t>
                      </a:r>
                      <a:r>
                        <a:rPr lang="en-US" sz="1100" dirty="0" smtClean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Enlarged kidney:</a:t>
                      </a:r>
                      <a:endParaRPr lang="en-US" sz="180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2. Smooth outer surface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3. Capsule: not adherent. 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4. Cut section: small yellowish foci (cortical abscesses) &amp; yellowish streaks along medulla.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5. The pelvis &amp; calyces contain pus.        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</a:txBody>
                  <a:tcPr marL="47145" marR="471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1. Contracted kidney.</a:t>
                      </a:r>
                      <a:endParaRPr lang="en-US" sz="105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2. </a:t>
                      </a:r>
                      <a:r>
                        <a:rPr lang="en-US" sz="1100" b="1">
                          <a:effectLst/>
                          <a:latin typeface="Arial"/>
                          <a:ea typeface="MS Mincho"/>
                          <a:cs typeface="Traditional Arabic"/>
                        </a:rPr>
                        <a:t>Coarsely</a:t>
                      </a:r>
                      <a:r>
                        <a:rPr lang="en-US" sz="110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 granular outer surface.</a:t>
                      </a:r>
                      <a:endParaRPr lang="en-US" sz="105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3. Adherent capsule.</a:t>
                      </a:r>
                      <a:endParaRPr lang="en-US" sz="105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4. Cut section: scarred cortex and medulla, not demarcated from each other.</a:t>
                      </a:r>
                      <a:endParaRPr lang="en-US" sz="105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5. Fibrotic, distorted pelivs &amp; calyces with rough surface covered by pus.</a:t>
                      </a:r>
                      <a:endParaRPr lang="en-US" sz="105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</a:txBody>
                  <a:tcPr marL="47145" marR="471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406">
                <a:tc gridSpan="2">
                  <a:txBody>
                    <a:bodyPr/>
                    <a:lstStyle/>
                    <a:p>
                      <a:pPr marL="0" marR="54038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MS Mincho"/>
                          <a:cs typeface="Traditional Arabic"/>
                        </a:rPr>
                        <a:t>          * M/P</a:t>
                      </a:r>
                    </a:p>
                  </a:txBody>
                  <a:tcPr marL="47145" marR="471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308997">
                <a:tc>
                  <a:txBody>
                    <a:bodyPr/>
                    <a:lstStyle/>
                    <a:p>
                      <a:pPr marL="342900" marR="36195" lvl="0" indent="-342900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74320" algn="l"/>
                          <a:tab pos="561975" algn="l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Glomeruli: no changes.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42900" marR="36195" lvl="0" indent="-342900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74320" algn="l"/>
                          <a:tab pos="561975" algn="l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Blood vessels: no changes.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42900" marR="36195" lvl="0" indent="-342900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74320" algn="l"/>
                          <a:tab pos="561975" algn="l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Tubules: neutrophil casts.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1975" algn="l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1975" algn="l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42900" marR="36195" lvl="0" indent="-342900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74320" algn="l"/>
                          <a:tab pos="561975" algn="l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Interstitium: acute suppurative inflammation (describe….)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R="228600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5250" algn="r"/>
                          <a:tab pos="561975" algn="l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</a:txBody>
                  <a:tcPr marL="47145" marR="471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36195" lvl="0" indent="-342900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38100" algn="l"/>
                          <a:tab pos="95250" algn="r"/>
                          <a:tab pos="239395" algn="r"/>
                          <a:tab pos="410845" algn="r"/>
                          <a:tab pos="572770" algn="r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Glomeruli: Glomerular sclerosis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42900" marR="36195" lvl="0" indent="-342900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38100" algn="l"/>
                          <a:tab pos="95250" algn="r"/>
                          <a:tab pos="239395" algn="r"/>
                          <a:tab pos="410845" algn="r"/>
                          <a:tab pos="572770" algn="r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Blood vessels: Endarteritis </a:t>
                      </a:r>
                      <a:r>
                        <a:rPr lang="en-US" sz="1100" dirty="0" err="1">
                          <a:effectLst/>
                          <a:latin typeface="Arial"/>
                          <a:ea typeface="MS Mincho"/>
                          <a:cs typeface="Traditional Arabic"/>
                        </a:rPr>
                        <a:t>obliterans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42900" marR="36195" lvl="0" indent="-342900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38100" algn="l"/>
                          <a:tab pos="95250" algn="r"/>
                          <a:tab pos="239395" algn="r"/>
                          <a:tab pos="410845" algn="r"/>
                          <a:tab pos="572770" algn="r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Tubules: 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42900" marR="228600" lvl="0" indent="-342900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"/>
                        <a:tabLst>
                          <a:tab pos="95250" algn="r"/>
                          <a:tab pos="471805" algn="r"/>
                          <a:tab pos="561340" algn="l"/>
                          <a:tab pos="651510" algn="r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Some are atrophic. 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42900" marR="36195" lvl="0" indent="-342900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"/>
                        <a:tabLst>
                          <a:tab pos="95250" algn="r"/>
                          <a:tab pos="471805" algn="r"/>
                          <a:tab pos="561340" algn="l"/>
                          <a:tab pos="651510" algn="r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Others are filled with hyaline casts (</a:t>
                      </a:r>
                      <a:r>
                        <a:rPr lang="en-US" sz="1100" dirty="0" err="1">
                          <a:effectLst/>
                          <a:latin typeface="Arial"/>
                          <a:ea typeface="MS Mincho"/>
                          <a:cs typeface="Traditional Arabic"/>
                        </a:rPr>
                        <a:t>thyroidization</a:t>
                      </a: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 sign).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42900" marR="228600" lvl="0" indent="-342900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"/>
                        <a:tabLst>
                          <a:tab pos="95250" algn="r"/>
                          <a:tab pos="471805" algn="r"/>
                          <a:tab pos="561340" algn="l"/>
                          <a:tab pos="651510" algn="r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Others contain neutrophil casts.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42900" marR="36195" lvl="0" indent="-342900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38100" algn="l"/>
                          <a:tab pos="95250" algn="r"/>
                          <a:tab pos="239395" algn="r"/>
                          <a:tab pos="410845" algn="r"/>
                          <a:tab pos="572770" algn="r"/>
                        </a:tabLst>
                      </a:pPr>
                      <a:r>
                        <a:rPr lang="en-US" sz="1100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Interstitium: fibrosis &amp; chronic inflammatory cells.</a:t>
                      </a:r>
                      <a:endParaRPr lang="en-US" sz="1050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</a:txBody>
                  <a:tcPr marL="47145" marR="471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406">
                <a:tc gridSpan="2">
                  <a:txBody>
                    <a:bodyPr/>
                    <a:lstStyle/>
                    <a:p>
                      <a:pPr marL="0" marR="54038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70C0"/>
                          </a:solidFill>
                          <a:effectLst/>
                          <a:latin typeface="Arial"/>
                          <a:ea typeface="MS Mincho"/>
                          <a:cs typeface="Traditional Arabic"/>
                        </a:rPr>
                        <a:t>           * Fate &amp; Complications</a:t>
                      </a:r>
                    </a:p>
                  </a:txBody>
                  <a:tcPr marL="47145" marR="471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026221">
                <a:tc>
                  <a:txBody>
                    <a:bodyPr/>
                    <a:lstStyle/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1. Mild cases: recovery</a:t>
                      </a:r>
                      <a:endParaRPr lang="en-US" sz="105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2. Severe cases: acute renal failure</a:t>
                      </a:r>
                      <a:endParaRPr lang="en-US" sz="105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3. Some cases develop pyonephrosis or progress to ch. pyelonephritis.</a:t>
                      </a:r>
                      <a:endParaRPr lang="en-US" sz="105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</a:txBody>
                  <a:tcPr marL="47145" marR="471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1. Hypertension.</a:t>
                      </a:r>
                      <a:endParaRPr lang="en-US" sz="1050" i="1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  <a:p>
                      <a:pPr marL="36195" marR="36195" algn="just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i="1" dirty="0">
                          <a:effectLst/>
                          <a:latin typeface="Arial"/>
                          <a:ea typeface="MS Mincho"/>
                          <a:cs typeface="Traditional Arabic"/>
                        </a:rPr>
                        <a:t>2. Chronic renal failure. </a:t>
                      </a:r>
                      <a:endParaRPr lang="en-US" sz="1050" i="1" dirty="0">
                        <a:effectLst/>
                        <a:latin typeface="Times New Roman"/>
                        <a:ea typeface="MS Mincho"/>
                        <a:cs typeface="Traditional Arabic"/>
                      </a:endParaRPr>
                    </a:p>
                  </a:txBody>
                  <a:tcPr marL="47145" marR="471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29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1744150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120680"/>
          </a:xfrm>
        </p:spPr>
        <p:txBody>
          <a:bodyPr>
            <a:normAutofit/>
          </a:bodyPr>
          <a:lstStyle/>
          <a:p>
            <a:pPr marL="0" indent="0" algn="l" rtl="0">
              <a:lnSpc>
                <a:spcPct val="150000"/>
              </a:lnSpc>
              <a:buNone/>
            </a:pPr>
            <a:r>
              <a:rPr lang="en-US" sz="4400" b="1" i="1" u="sng" dirty="0" smtClean="0">
                <a:solidFill>
                  <a:srgbClr val="C00000"/>
                </a:solidFill>
              </a:rPr>
              <a:t>* Causative organisms:</a:t>
            </a:r>
          </a:p>
          <a:p>
            <a:pPr algn="l" rtl="0">
              <a:lnSpc>
                <a:spcPct val="150000"/>
              </a:lnSpc>
            </a:pPr>
            <a:r>
              <a:rPr lang="en-US" dirty="0" smtClean="0"/>
              <a:t>The </a:t>
            </a:r>
            <a:r>
              <a:rPr lang="en-US" dirty="0"/>
              <a:t>common etiologic agents of cystitis </a:t>
            </a:r>
            <a:r>
              <a:rPr lang="en-US" dirty="0" smtClean="0"/>
              <a:t>are: </a:t>
            </a:r>
            <a:r>
              <a:rPr lang="en-US" i="1" dirty="0" smtClean="0"/>
              <a:t>Escherichia </a:t>
            </a:r>
            <a:r>
              <a:rPr lang="en-US" i="1" dirty="0"/>
              <a:t>coli</a:t>
            </a:r>
            <a:r>
              <a:rPr lang="en-US" dirty="0"/>
              <a:t>, </a:t>
            </a:r>
            <a:r>
              <a:rPr lang="en-US" i="1" dirty="0" smtClean="0"/>
              <a:t>Proteus</a:t>
            </a:r>
            <a:r>
              <a:rPr lang="en-US" dirty="0"/>
              <a:t>, </a:t>
            </a:r>
            <a:r>
              <a:rPr lang="en-US" i="1" dirty="0" err="1"/>
              <a:t>Klebsiella</a:t>
            </a:r>
            <a:r>
              <a:rPr lang="en-US" dirty="0"/>
              <a:t>, and </a:t>
            </a:r>
            <a:r>
              <a:rPr lang="en-US" i="1" dirty="0" err="1"/>
              <a:t>Enterobacter</a:t>
            </a:r>
            <a:r>
              <a:rPr lang="en-US" dirty="0"/>
              <a:t>. 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i="1" dirty="0" err="1" smtClean="0"/>
              <a:t>Tuberculous</a:t>
            </a:r>
            <a:r>
              <a:rPr lang="en-US" i="1" dirty="0" smtClean="0"/>
              <a:t> </a:t>
            </a:r>
            <a:r>
              <a:rPr lang="en-US" i="1" dirty="0"/>
              <a:t>cystitis</a:t>
            </a:r>
            <a:r>
              <a:rPr lang="en-US" dirty="0"/>
              <a:t> is almost always a sequel to renal </a:t>
            </a:r>
            <a:r>
              <a:rPr lang="en-US" dirty="0" smtClean="0"/>
              <a:t>tuberculosis.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7171133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 pyelonephritis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280920" cy="520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FAC2FC4-FE64-4451-B34C-16FFC24E5ACA}" type="slidenum">
              <a:rPr lang="ar-SA" smtClean="0"/>
              <a:t>30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183337733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 pyelonephritis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064896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31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3002708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Chronic pyelonephritis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32</a:t>
            </a:fld>
            <a:endParaRPr lang="ar-S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50" y="1268760"/>
            <a:ext cx="7776864" cy="496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9974206"/>
      </p:ext>
    </p:extLst>
  </p:cSld>
  <p:clrMapOvr>
    <a:masterClrMapping/>
  </p:clrMapOvr>
  <p:transition spd="slow">
    <p:cover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Chronic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pyelonephritis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33</a:t>
            </a:fld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7276474" cy="5210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635646"/>
      </p:ext>
    </p:extLst>
  </p:cSld>
  <p:clrMapOvr>
    <a:masterClrMapping/>
  </p:clrMapOvr>
  <p:transition spd="slow">
    <p:cover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shawky\Desktop\9655_303966136376490_1714807148_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76672"/>
            <a:ext cx="8116381" cy="5433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771237" y="5301208"/>
            <a:ext cx="2952328" cy="12920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Thanks</a:t>
            </a:r>
            <a:endParaRPr lang="ar-S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lackadder ITC" pitchFamily="8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34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23107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92696"/>
            <a:ext cx="8640960" cy="5433467"/>
          </a:xfrm>
        </p:spPr>
        <p:txBody>
          <a:bodyPr>
            <a:normAutofit/>
          </a:bodyPr>
          <a:lstStyle/>
          <a:p>
            <a:r>
              <a:rPr lang="en-US" i="1" dirty="0"/>
              <a:t>Candida </a:t>
            </a:r>
            <a:r>
              <a:rPr lang="en-US" i="1" dirty="0" err="1"/>
              <a:t>albicans</a:t>
            </a:r>
            <a:r>
              <a:rPr lang="en-US" i="1" dirty="0"/>
              <a:t> (</a:t>
            </a:r>
            <a:r>
              <a:rPr lang="en-US" i="1" dirty="0" err="1"/>
              <a:t>Monilia</a:t>
            </a:r>
            <a:r>
              <a:rPr lang="en-US" i="1" dirty="0"/>
              <a:t>)</a:t>
            </a:r>
            <a:r>
              <a:rPr lang="en-US" dirty="0"/>
              <a:t> and, much less often, </a:t>
            </a:r>
            <a:r>
              <a:rPr lang="en-US" dirty="0" err="1"/>
              <a:t>cryptococcal</a:t>
            </a:r>
            <a:r>
              <a:rPr lang="en-US" dirty="0"/>
              <a:t> agents cause cystitis, particularly in immunosuppressed patients or those receiving long-term antibiotics. </a:t>
            </a:r>
          </a:p>
          <a:p>
            <a:r>
              <a:rPr lang="en-US" dirty="0" err="1"/>
              <a:t>Schistosomiasis</a:t>
            </a:r>
            <a:r>
              <a:rPr lang="en-US" dirty="0"/>
              <a:t> (</a:t>
            </a:r>
            <a:r>
              <a:rPr lang="en-US" i="1" dirty="0" err="1"/>
              <a:t>Schistosoma</a:t>
            </a:r>
            <a:r>
              <a:rPr lang="en-US" i="1" dirty="0"/>
              <a:t> </a:t>
            </a:r>
            <a:r>
              <a:rPr lang="en-US" i="1" dirty="0" err="1"/>
              <a:t>haematobium</a:t>
            </a:r>
            <a:r>
              <a:rPr lang="en-US" dirty="0"/>
              <a:t>) is common in certain Middle Eastern countries, notably Egypt. </a:t>
            </a:r>
          </a:p>
          <a:p>
            <a:r>
              <a:rPr lang="en-US" dirty="0"/>
              <a:t>Viruses (e.g., adenovirus), </a:t>
            </a:r>
            <a:r>
              <a:rPr lang="en-US" i="1" dirty="0"/>
              <a:t>Chlamydia</a:t>
            </a:r>
            <a:r>
              <a:rPr lang="en-US" dirty="0"/>
              <a:t>, and </a:t>
            </a:r>
            <a:r>
              <a:rPr lang="en-US" i="1" dirty="0"/>
              <a:t>Mycoplasma</a:t>
            </a:r>
            <a:r>
              <a:rPr lang="en-US" dirty="0"/>
              <a:t> may also be causes of cystitis. </a:t>
            </a:r>
          </a:p>
          <a:p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0376575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l"/>
            <a:r>
              <a:rPr lang="en-US" b="1" i="1" u="sng" dirty="0" smtClean="0">
                <a:solidFill>
                  <a:srgbClr val="C00000"/>
                </a:solidFill>
              </a:rPr>
              <a:t>* Clinical presentation of cystitis:</a:t>
            </a:r>
            <a:endParaRPr lang="ar-SA" b="1" i="1" u="sng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435280" cy="511256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- All </a:t>
            </a:r>
            <a:r>
              <a:rPr lang="en-US" dirty="0"/>
              <a:t>forms of </a:t>
            </a:r>
            <a:r>
              <a:rPr lang="en-US" dirty="0" smtClean="0"/>
              <a:t>cystitis </a:t>
            </a:r>
            <a:r>
              <a:rPr lang="en-US" dirty="0"/>
              <a:t>are characterized by a triad of symptoms: </a:t>
            </a:r>
            <a:endParaRPr lang="en-US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u="sng" dirty="0" smtClean="0"/>
              <a:t>1. </a:t>
            </a:r>
            <a:r>
              <a:rPr lang="en-US" u="sng" dirty="0"/>
              <a:t>F</a:t>
            </a:r>
            <a:r>
              <a:rPr lang="en-US" u="sng" dirty="0" smtClean="0"/>
              <a:t>requency</a:t>
            </a:r>
            <a:r>
              <a:rPr lang="en-US" u="sng" dirty="0"/>
              <a:t>, </a:t>
            </a:r>
            <a:r>
              <a:rPr lang="en-US" dirty="0"/>
              <a:t>which in acute cases may necessitate urination every 15 to 20 </a:t>
            </a:r>
            <a:r>
              <a:rPr lang="en-US" dirty="0" smtClean="0"/>
              <a:t>minutes.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u="sng" dirty="0"/>
              <a:t>2. Lower abdominal pain </a:t>
            </a:r>
            <a:r>
              <a:rPr lang="en-US" dirty="0"/>
              <a:t>localized over the bladder region or in the </a:t>
            </a:r>
            <a:r>
              <a:rPr lang="en-US" dirty="0" err="1"/>
              <a:t>suprapubic</a:t>
            </a:r>
            <a:r>
              <a:rPr lang="en-US" dirty="0"/>
              <a:t> </a:t>
            </a:r>
            <a:r>
              <a:rPr lang="en-US" dirty="0" smtClean="0"/>
              <a:t>region</a:t>
            </a:r>
            <a:r>
              <a:rPr lang="en-US" dirty="0"/>
              <a:t>.</a:t>
            </a:r>
            <a:endParaRPr lang="en-US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u="sng" dirty="0"/>
              <a:t>3. </a:t>
            </a:r>
            <a:r>
              <a:rPr lang="en-US" u="sng" dirty="0" smtClean="0"/>
              <a:t>Dysuria</a:t>
            </a:r>
            <a:r>
              <a:rPr lang="en-US" dirty="0" smtClean="0"/>
              <a:t>: pain </a:t>
            </a:r>
            <a:r>
              <a:rPr lang="en-US" dirty="0"/>
              <a:t>or burning on urination. </a:t>
            </a:r>
            <a:endParaRPr lang="en-US" dirty="0" smtClean="0"/>
          </a:p>
          <a:p>
            <a:pPr>
              <a:lnSpc>
                <a:spcPct val="150000"/>
              </a:lnSpc>
            </a:pP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0175013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666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u="sng" dirty="0" smtClean="0"/>
              <a:t>Systemic </a:t>
            </a:r>
            <a:r>
              <a:rPr lang="en-US" u="sng" dirty="0"/>
              <a:t>signs of inflammation </a:t>
            </a:r>
            <a:r>
              <a:rPr lang="en-US" dirty="0"/>
              <a:t>such as elevation of temperature, chills, and general malaise. </a:t>
            </a:r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6722052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404664"/>
            <a:ext cx="8568952" cy="572149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C</a:t>
            </a:r>
            <a:r>
              <a:rPr lang="en-US" dirty="0" smtClean="0"/>
              <a:t>ystitis </a:t>
            </a:r>
            <a:r>
              <a:rPr lang="en-US" dirty="0"/>
              <a:t>may </a:t>
            </a:r>
            <a:r>
              <a:rPr lang="en-US" dirty="0" smtClean="0"/>
              <a:t>be preceded by pyelonephritis.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Cystitis </a:t>
            </a:r>
            <a:r>
              <a:rPr lang="en-US" dirty="0"/>
              <a:t>is sometimes a secondary complication of some underlying disorder such as prostatic enlargement, cystocele of the bladder, calculi, or tumors. These primary diseases must be corrected before the cystitis can be relieved.</a:t>
            </a:r>
          </a:p>
          <a:p>
            <a:pPr>
              <a:lnSpc>
                <a:spcPct val="150000"/>
              </a:lnSpc>
            </a:pPr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6297114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l"/>
            <a:r>
              <a:rPr lang="en-US" b="1" i="1" u="sng" dirty="0" smtClean="0">
                <a:solidFill>
                  <a:srgbClr val="C00000"/>
                </a:solidFill>
              </a:rPr>
              <a:t>* Types of cystitis:</a:t>
            </a:r>
            <a:endParaRPr lang="ar-SA" b="1" i="1" u="sng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Hemorrhagic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cystitis.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Suppurative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cystitis.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Follicular cystitis.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Eosinophilic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cystitis.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Interstitial cystitis (</a:t>
            </a: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Hunner’s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ulcer).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Polypoid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cystitis.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Chronic cystitis.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6475247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23528" y="620688"/>
            <a:ext cx="8496944" cy="5832648"/>
          </a:xfrm>
        </p:spPr>
        <p:txBody>
          <a:bodyPr>
            <a:normAutofit/>
          </a:bodyPr>
          <a:lstStyle/>
          <a:p>
            <a:pPr marL="742950" indent="-742950">
              <a:lnSpc>
                <a:spcPct val="150000"/>
              </a:lnSpc>
              <a:buAutoNum type="arabicPeriod"/>
            </a:pPr>
            <a:r>
              <a:rPr lang="en-US" sz="3600" b="1" dirty="0" smtClean="0">
                <a:solidFill>
                  <a:srgbClr val="FF0000"/>
                </a:solidFill>
              </a:rPr>
              <a:t>Hemorrhagic cystitis</a:t>
            </a:r>
            <a:r>
              <a:rPr lang="en-US" sz="3600" b="1" dirty="0">
                <a:solidFill>
                  <a:srgbClr val="FF0000"/>
                </a:solidFill>
              </a:rPr>
              <a:t>: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This </a:t>
            </a:r>
            <a:r>
              <a:rPr lang="en-US" dirty="0"/>
              <a:t>form of cystitis </a:t>
            </a:r>
            <a:r>
              <a:rPr lang="en-US" dirty="0" smtClean="0"/>
              <a:t>follows </a:t>
            </a:r>
            <a:r>
              <a:rPr lang="en-US" dirty="0"/>
              <a:t>radiation injury or antitumor </a:t>
            </a:r>
            <a:r>
              <a:rPr lang="en-US" dirty="0" smtClean="0"/>
              <a:t>chemotherapy (cyclophosphamide).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Adenovirus infection also causes a hemorrhagic cystitis.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Characterized by marked hemorrhage and ulcerations. </a:t>
            </a:r>
          </a:p>
          <a:p>
            <a:pPr>
              <a:lnSpc>
                <a:spcPct val="150000"/>
              </a:lnSpc>
            </a:pPr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2FC4-FE64-4451-B34C-16FFC24E5ACA}" type="slidenum">
              <a:rPr lang="ar-SA" smtClean="0"/>
              <a:t>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7550513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927</Words>
  <Application>Microsoft Office PowerPoint</Application>
  <PresentationFormat>On-screen Show (4:3)</PresentationFormat>
  <Paragraphs>151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Cystitis &amp; Pyelonephritis</vt:lpstr>
      <vt:lpstr>* Predisposing factors: </vt:lpstr>
      <vt:lpstr>PowerPoint Presentation</vt:lpstr>
      <vt:lpstr>PowerPoint Presentation</vt:lpstr>
      <vt:lpstr>* Clinical presentation of cystitis:</vt:lpstr>
      <vt:lpstr>PowerPoint Presentation</vt:lpstr>
      <vt:lpstr>PowerPoint Presentation</vt:lpstr>
      <vt:lpstr>* Types of cystitis:</vt:lpstr>
      <vt:lpstr>PowerPoint Presentation</vt:lpstr>
      <vt:lpstr>Hemorrhagic cystitis</vt:lpstr>
      <vt:lpstr>PowerPoint Presentation</vt:lpstr>
      <vt:lpstr>PowerPoint Presentation</vt:lpstr>
      <vt:lpstr>Follicular cystitis</vt:lpstr>
      <vt:lpstr>PowerPoint Presentation</vt:lpstr>
      <vt:lpstr>Eosinophilic cystitis</vt:lpstr>
      <vt:lpstr>PowerPoint Presentation</vt:lpstr>
      <vt:lpstr>PowerPoint Presentation</vt:lpstr>
      <vt:lpstr>PowerPoint Presentation</vt:lpstr>
      <vt:lpstr>Interstitial cystitis</vt:lpstr>
      <vt:lpstr>Interstitial cystitis</vt:lpstr>
      <vt:lpstr>PowerPoint Presentation</vt:lpstr>
      <vt:lpstr>PowerPoint Presentation</vt:lpstr>
      <vt:lpstr>Polypoid cystitis</vt:lpstr>
      <vt:lpstr>Polypoid cystitis</vt:lpstr>
      <vt:lpstr>PowerPoint Presentation</vt:lpstr>
      <vt:lpstr>Pyelonephritis </vt:lpstr>
      <vt:lpstr>PowerPoint Presentation</vt:lpstr>
      <vt:lpstr>PowerPoint Presentation</vt:lpstr>
      <vt:lpstr>PowerPoint Presentation</vt:lpstr>
      <vt:lpstr>Acute pyelonephritis</vt:lpstr>
      <vt:lpstr>Acute pyelonephritis</vt:lpstr>
      <vt:lpstr>Chronic pyelonephritis </vt:lpstr>
      <vt:lpstr>Chronic pyelonephritis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U.T.I Pyelonephritis &amp; Cystitis</dc:title>
  <dc:creator>Abdulaty Shawky</dc:creator>
  <cp:lastModifiedBy>Abdulaty Shawky</cp:lastModifiedBy>
  <cp:revision>75</cp:revision>
  <dcterms:created xsi:type="dcterms:W3CDTF">2013-03-10T11:01:26Z</dcterms:created>
  <dcterms:modified xsi:type="dcterms:W3CDTF">2015-12-14T06:38:36Z</dcterms:modified>
</cp:coreProperties>
</file>